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306" r:id="rId2"/>
    <p:sldId id="318" r:id="rId3"/>
    <p:sldId id="319" r:id="rId4"/>
    <p:sldId id="320" r:id="rId5"/>
    <p:sldId id="256" r:id="rId6"/>
    <p:sldId id="267" r:id="rId7"/>
    <p:sldId id="268" r:id="rId8"/>
    <p:sldId id="269" r:id="rId9"/>
    <p:sldId id="276" r:id="rId10"/>
    <p:sldId id="270" r:id="rId11"/>
    <p:sldId id="272" r:id="rId12"/>
    <p:sldId id="277" r:id="rId13"/>
    <p:sldId id="258" r:id="rId14"/>
    <p:sldId id="278" r:id="rId15"/>
    <p:sldId id="315" r:id="rId16"/>
    <p:sldId id="279" r:id="rId17"/>
    <p:sldId id="282" r:id="rId18"/>
    <p:sldId id="283" r:id="rId19"/>
    <p:sldId id="284" r:id="rId20"/>
    <p:sldId id="287" r:id="rId21"/>
    <p:sldId id="314" r:id="rId22"/>
    <p:sldId id="257" r:id="rId23"/>
    <p:sldId id="290" r:id="rId24"/>
    <p:sldId id="292" r:id="rId25"/>
    <p:sldId id="293" r:id="rId26"/>
    <p:sldId id="302" r:id="rId27"/>
    <p:sldId id="301" r:id="rId28"/>
    <p:sldId id="259" r:id="rId29"/>
    <p:sldId id="317" r:id="rId30"/>
    <p:sldId id="316" r:id="rId31"/>
    <p:sldId id="298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0F4"/>
    <a:srgbClr val="C459E0"/>
    <a:srgbClr val="873AB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60" d="100"/>
          <a:sy n="60" d="100"/>
        </p:scale>
        <p:origin x="-1068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BF2BD-C19E-214F-A960-847D23C89961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5C96A-A6A9-8B41-BD16-BF6922D1265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06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scroll </a:t>
            </a:r>
            <a:r>
              <a:rPr lang="en-US" dirty="0" err="1" smtClean="0"/>
              <a:t>animatie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828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Zoekmachine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sequenties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Meerdere</a:t>
            </a:r>
            <a:r>
              <a:rPr lang="en-US" baseline="0" dirty="0" smtClean="0"/>
              <a:t> hits =&gt; expect value, identity, … </a:t>
            </a:r>
            <a:r>
              <a:rPr lang="en-US" baseline="0" dirty="0" err="1" smtClean="0"/>
              <a:t>geven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hoe </a:t>
            </a:r>
            <a:r>
              <a:rPr lang="en-US" baseline="0" dirty="0" err="1" smtClean="0"/>
              <a:t>goed</a:t>
            </a:r>
            <a:r>
              <a:rPr lang="en-US" baseline="0" dirty="0" smtClean="0"/>
              <a:t> de hit is</a:t>
            </a:r>
          </a:p>
          <a:p>
            <a:r>
              <a:rPr lang="en-US" baseline="0" dirty="0" err="1" smtClean="0"/>
              <a:t>Meere</a:t>
            </a:r>
            <a:r>
              <a:rPr lang="en-US" baseline="0" dirty="0" smtClean="0"/>
              <a:t> flavors: </a:t>
            </a:r>
            <a:r>
              <a:rPr lang="en-US" baseline="0" dirty="0" err="1" smtClean="0"/>
              <a:t>nt</a:t>
            </a:r>
            <a:r>
              <a:rPr lang="en-US" baseline="0" dirty="0" smtClean="0"/>
              <a:t>, p, translated blast,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5C96A-A6A9-8B41-BD16-BF6922D1265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44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Central dogma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632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651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64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852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902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024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3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79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8367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49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787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922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5402B-0204-804D-9078-3A8D769216AD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2006-9BE5-774F-B185-22B48464ECB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8069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BioCluedo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www.biocluedo.org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74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654447"/>
            <a:ext cx="10058400" cy="55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24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/>
          <p:cNvCxnSpPr/>
          <p:nvPr/>
        </p:nvCxnSpPr>
        <p:spPr>
          <a:xfrm>
            <a:off x="1450910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955734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08146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460558" y="248094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12970" y="248765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216137" y="247845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722618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975030" y="245409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27442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479854" y="246080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732266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84678" y="246751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237090" y="247423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450910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703322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208146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460558" y="374743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712970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965382" y="375414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217794" y="3760856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470206" y="371386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22618" y="372057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227442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479854" y="372729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732266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984678" y="373400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237090" y="374071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450910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703322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1955734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208146" y="5046187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712970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965382" y="5052900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217794" y="5059613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3470206" y="5012622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722618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3975030" y="5019335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227442" y="5026048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84678" y="5032761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237090" y="5039474"/>
            <a:ext cx="0" cy="3600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/>
          <p:cNvGrpSpPr/>
          <p:nvPr/>
        </p:nvGrpSpPr>
        <p:grpSpPr>
          <a:xfrm>
            <a:off x="6906764" y="3738222"/>
            <a:ext cx="252412" cy="366713"/>
            <a:chOff x="7029451" y="2471737"/>
            <a:chExt cx="252412" cy="366713"/>
          </a:xfrm>
        </p:grpSpPr>
        <p:cxnSp>
          <p:nvCxnSpPr>
            <p:cNvPr id="159" name="Straight Connector 158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7411588" y="3747430"/>
            <a:ext cx="252412" cy="366713"/>
            <a:chOff x="7029451" y="2471737"/>
            <a:chExt cx="252412" cy="366713"/>
          </a:xfrm>
        </p:grpSpPr>
        <p:cxnSp>
          <p:nvCxnSpPr>
            <p:cNvPr id="162" name="Straight Connector 1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7916412" y="3727291"/>
            <a:ext cx="252412" cy="366713"/>
            <a:chOff x="7029451" y="2471737"/>
            <a:chExt cx="252412" cy="366713"/>
          </a:xfrm>
        </p:grpSpPr>
        <p:cxnSp>
          <p:nvCxnSpPr>
            <p:cNvPr id="165" name="Straight Connector 164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9048747" y="2451598"/>
            <a:ext cx="252412" cy="366713"/>
            <a:chOff x="7029451" y="2471737"/>
            <a:chExt cx="252412" cy="366713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9553571" y="2458311"/>
            <a:ext cx="252412" cy="366713"/>
            <a:chOff x="7029451" y="2471737"/>
            <a:chExt cx="252412" cy="366713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0058395" y="2465024"/>
            <a:ext cx="252412" cy="366713"/>
            <a:chOff x="7029451" y="2471737"/>
            <a:chExt cx="252412" cy="366713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0563219" y="2471737"/>
            <a:ext cx="252412" cy="366713"/>
            <a:chOff x="7029451" y="2471737"/>
            <a:chExt cx="252412" cy="36671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7029451" y="2471737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281863" y="2478450"/>
              <a:ext cx="0" cy="3600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Global</a:t>
            </a:r>
            <a:r>
              <a:rPr lang="en-US" sz="4000" dirty="0" smtClean="0"/>
              <a:t> 						 </a:t>
            </a:r>
            <a:r>
              <a:rPr lang="en-US" sz="4000" b="1" dirty="0" smtClean="0"/>
              <a:t>Local </a:t>
            </a:r>
            <a:endParaRPr lang="en-US" sz="40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88000" y="2471737"/>
            <a:ext cx="4320000" cy="2933701"/>
            <a:chOff x="7353300" y="2471737"/>
            <a:chExt cx="4320000" cy="2933701"/>
          </a:xfrm>
        </p:grpSpPr>
        <p:grpSp>
          <p:nvGrpSpPr>
            <p:cNvPr id="21" name="Group 20"/>
            <p:cNvGrpSpPr/>
            <p:nvPr/>
          </p:nvGrpSpPr>
          <p:grpSpPr>
            <a:xfrm>
              <a:off x="7353300" y="2471737"/>
              <a:ext cx="4320000" cy="366713"/>
              <a:chOff x="1085850" y="2471737"/>
              <a:chExt cx="4320000" cy="366713"/>
            </a:xfrm>
          </p:grpSpPr>
          <p:cxnSp>
            <p:nvCxnSpPr>
              <p:cNvPr id="22" name="Straight Connector 21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353300" y="3752849"/>
              <a:ext cx="4320000" cy="366713"/>
              <a:chOff x="1085850" y="2471737"/>
              <a:chExt cx="4320000" cy="366713"/>
            </a:xfrm>
          </p:grpSpPr>
          <p:cxnSp>
            <p:nvCxnSpPr>
              <p:cNvPr id="25" name="Straight Connector 24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7353300" y="5038725"/>
              <a:ext cx="4320000" cy="366713"/>
              <a:chOff x="1085850" y="2471737"/>
              <a:chExt cx="4320000" cy="366713"/>
            </a:xfrm>
          </p:grpSpPr>
          <p:cxnSp>
            <p:nvCxnSpPr>
              <p:cNvPr id="28" name="Straight Connector 27"/>
              <p:cNvCxnSpPr>
                <a:cxnSpLocks noChangeAspect="1"/>
              </p:cNvCxnSpPr>
              <p:nvPr/>
            </p:nvCxnSpPr>
            <p:spPr>
              <a:xfrm flipV="1">
                <a:off x="1085850" y="2471737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 noChangeAspect="1"/>
              </p:cNvCxnSpPr>
              <p:nvPr/>
            </p:nvCxnSpPr>
            <p:spPr>
              <a:xfrm flipV="1">
                <a:off x="1085850" y="2838450"/>
                <a:ext cx="4320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Straight Connector 3"/>
          <p:cNvCxnSpPr>
            <a:cxnSpLocks noChangeAspect="1"/>
          </p:cNvCxnSpPr>
          <p:nvPr/>
        </p:nvCxnSpPr>
        <p:spPr>
          <a:xfrm flipV="1">
            <a:off x="1184000" y="2471737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 flipV="1">
            <a:off x="1184000" y="2838450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1184000" y="3752849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V="1">
            <a:off x="1184000" y="4119562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 flipV="1">
            <a:off x="1184000" y="5038725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1184000" y="5405438"/>
            <a:ext cx="432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602435" y="2307680"/>
            <a:ext cx="1358449" cy="291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9835292" y="5278348"/>
            <a:ext cx="1358449" cy="40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96000" y="2063227"/>
            <a:ext cx="0" cy="3600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936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2119497" y="3015010"/>
            <a:ext cx="7499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3200" dirty="0" smtClean="0"/>
              <a:t>https://biodatamining.github.io/BioCluedo/</a:t>
            </a:r>
            <a:endParaRPr lang="nl-BE" sz="3200" dirty="0"/>
          </a:p>
        </p:txBody>
      </p:sp>
    </p:spTree>
    <p:extLst>
      <p:ext uri="{BB962C8B-B14F-4D97-AF65-F5344CB8AC3E}">
        <p14:creationId xmlns:p14="http://schemas.microsoft.com/office/powerpoint/2010/main" xmlns="" val="2762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Local Alignment Search Tool</a:t>
            </a:r>
          </a:p>
        </p:txBody>
      </p:sp>
    </p:spTree>
    <p:extLst>
      <p:ext uri="{BB962C8B-B14F-4D97-AF65-F5344CB8AC3E}">
        <p14:creationId xmlns:p14="http://schemas.microsoft.com/office/powerpoint/2010/main" xmlns="" val="14941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Pairwise Sequence Alignment</a:t>
            </a:r>
            <a:endParaRPr lang="en-US" dirty="0"/>
          </a:p>
        </p:txBody>
      </p: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3576000" y="2938463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391953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1546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33801" y="1629000"/>
            <a:ext cx="3524398" cy="3600000"/>
          </a:xfrm>
        </p:spPr>
      </p:pic>
    </p:spTree>
    <p:extLst>
      <p:ext uri="{BB962C8B-B14F-4D97-AF65-F5344CB8AC3E}">
        <p14:creationId xmlns:p14="http://schemas.microsoft.com/office/powerpoint/2010/main" xmlns="" val="1789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961178" y="3697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113578" y="3850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1265978" y="4002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418378" y="4155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1570778" y="43074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1723178" y="44598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1875578" y="46122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2027978" y="47646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2180378" y="4917046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23327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24851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26375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27899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29423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 noChangeAspect="1"/>
          </p:cNvCxnSpPr>
          <p:nvPr/>
        </p:nvCxnSpPr>
        <p:spPr>
          <a:xfrm>
            <a:off x="30947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>
            <a:off x="32471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33995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35519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 noChangeAspect="1"/>
          </p:cNvCxnSpPr>
          <p:nvPr/>
        </p:nvCxnSpPr>
        <p:spPr>
          <a:xfrm>
            <a:off x="3911978" y="3683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>
            <a:off x="4064378" y="3835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 noChangeAspect="1"/>
          </p:cNvCxnSpPr>
          <p:nvPr/>
        </p:nvCxnSpPr>
        <p:spPr>
          <a:xfrm>
            <a:off x="4216778" y="3988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>
            <a:off x="4369178" y="4140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</p:cNvCxnSpPr>
          <p:nvPr/>
        </p:nvCxnSpPr>
        <p:spPr>
          <a:xfrm>
            <a:off x="4521578" y="42931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>
            <a:off x="4673978" y="44455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>
            <a:off x="4826378" y="45979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>
            <a:off x="4978778" y="47503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>
            <a:off x="5131178" y="490275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08420" y="2812703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Maak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lijst</a:t>
            </a:r>
            <a:r>
              <a:rPr lang="en-US" sz="2400" dirty="0" smtClean="0"/>
              <a:t> van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01456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0490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3042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85319" y="2829745"/>
            <a:ext cx="347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Zoek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r>
              <a:rPr lang="en-US" sz="2400" dirty="0" smtClean="0"/>
              <a:t> in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11864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>
            <a:off x="6927615" y="4026448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>
            <a:off x="10701766" y="2219847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>
            <a:off x="7928716" y="510277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>
            <a:off x="10796857" y="329141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>
            <a:off x="8938371" y="2931593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9206" y="3299361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>
            <a:off x="9257269" y="3208870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 noChangeAspect="1"/>
          </p:cNvCxnSpPr>
          <p:nvPr/>
        </p:nvCxnSpPr>
        <p:spPr>
          <a:xfrm>
            <a:off x="6749206" y="320091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>
            <a:off x="10701766" y="2129355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 noChangeAspect="1"/>
          </p:cNvCxnSpPr>
          <p:nvPr/>
        </p:nvCxnSpPr>
        <p:spPr>
          <a:xfrm>
            <a:off x="9257269" y="3118379"/>
            <a:ext cx="36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8166" y="2829745"/>
            <a:ext cx="445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Selecteer</a:t>
            </a:r>
            <a:r>
              <a:rPr lang="en-US" sz="2400" dirty="0" smtClean="0"/>
              <a:t> </a:t>
            </a:r>
            <a:r>
              <a:rPr lang="en-US" sz="2400" dirty="0" err="1" smtClean="0"/>
              <a:t>hoog</a:t>
            </a:r>
            <a:r>
              <a:rPr lang="en-US" sz="2400" dirty="0" smtClean="0"/>
              <a:t> </a:t>
            </a:r>
            <a:r>
              <a:rPr lang="en-US" sz="2400" dirty="0" err="1" smtClean="0"/>
              <a:t>scorende</a:t>
            </a:r>
            <a:r>
              <a:rPr lang="en-US" sz="2400" dirty="0" smtClean="0"/>
              <a:t> </a:t>
            </a:r>
            <a:r>
              <a:rPr lang="en-US" sz="2400" dirty="0" err="1" smtClean="0"/>
              <a:t>woorden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90386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 noChangeAspect="1"/>
          </p:cNvCxnSpPr>
          <p:nvPr/>
        </p:nvCxnSpPr>
        <p:spPr>
          <a:xfrm>
            <a:off x="925726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566309" y="3299032"/>
            <a:ext cx="1124672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6746309" y="3299032"/>
            <a:ext cx="36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 noChangeAspect="1"/>
          </p:cNvCxnSpPr>
          <p:nvPr/>
        </p:nvCxnSpPr>
        <p:spPr>
          <a:xfrm>
            <a:off x="6668605" y="3299030"/>
            <a:ext cx="4579768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67803" y="3299032"/>
            <a:ext cx="1528175" cy="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1302" y="2837696"/>
            <a:ext cx="542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Verleng</a:t>
            </a:r>
            <a:r>
              <a:rPr lang="en-US" sz="2400" dirty="0" smtClean="0"/>
              <a:t> </a:t>
            </a:r>
            <a:r>
              <a:rPr lang="en-US" sz="2400" dirty="0" err="1" smtClean="0"/>
              <a:t>woordhits</a:t>
            </a:r>
            <a:r>
              <a:rPr lang="en-US" sz="2400" dirty="0"/>
              <a:t> </a:t>
            </a:r>
            <a:r>
              <a:rPr lang="en-US" sz="2400" dirty="0" err="1" smtClean="0"/>
              <a:t>dmv</a:t>
            </a:r>
            <a:r>
              <a:rPr lang="en-US" sz="2400" dirty="0" smtClean="0"/>
              <a:t> </a:t>
            </a:r>
            <a:r>
              <a:rPr lang="en-US" sz="2400" dirty="0" err="1" smtClean="0"/>
              <a:t>lokaal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4963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Genotype =&gt; </a:t>
            </a:r>
            <a:r>
              <a:rPr lang="nl-BE" dirty="0" err="1" smtClean="0"/>
              <a:t>phenotype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imag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104" y="1539562"/>
            <a:ext cx="10882696" cy="45544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342900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3748616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108616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6448000" y="4468616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448000" y="4828616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6448000" y="2308616"/>
            <a:ext cx="50400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6448000" y="2668616"/>
            <a:ext cx="504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6448000" y="3028616"/>
            <a:ext cx="5040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ChangeAspect="1"/>
          </p:cNvCxnSpPr>
          <p:nvPr/>
        </p:nvCxnSpPr>
        <p:spPr>
          <a:xfrm>
            <a:off x="6448000" y="3388616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>
            <a:off x="6448000" y="518861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31237" y="2812703"/>
            <a:ext cx="2385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Match </a:t>
            </a:r>
            <a:r>
              <a:rPr lang="en-US" sz="2400" dirty="0" err="1" smtClean="0"/>
              <a:t>gevonden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321287" y="3274368"/>
            <a:ext cx="5274365" cy="250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52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6" y="2898000"/>
            <a:ext cx="5280000" cy="39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565"/>
            <a:ext cx="5040000" cy="168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3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Multiple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376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Aspect="1"/>
          </p:cNvCxnSpPr>
          <p:nvPr/>
        </p:nvCxnSpPr>
        <p:spPr>
          <a:xfrm>
            <a:off x="704000" y="2807054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704000" y="4074080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448000" y="2807054"/>
            <a:ext cx="50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448000" y="4074080"/>
            <a:ext cx="50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 noChangeAspect="1"/>
          </p:cNvCxnSpPr>
          <p:nvPr/>
        </p:nvCxnSpPr>
        <p:spPr>
          <a:xfrm>
            <a:off x="3576000" y="15400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5341106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2700000">
            <a:off x="6155635" y="315410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8100000">
            <a:off x="6155636" y="3148288"/>
            <a:ext cx="0" cy="55659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5318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634017" y="1500275"/>
            <a:ext cx="5040000" cy="0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 noChangeAspect="1"/>
          </p:cNvCxnSpPr>
          <p:nvPr/>
        </p:nvCxnSpPr>
        <p:spPr>
          <a:xfrm>
            <a:off x="634017" y="1693875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 noChangeAspect="1"/>
          </p:cNvCxnSpPr>
          <p:nvPr/>
        </p:nvCxnSpPr>
        <p:spPr>
          <a:xfrm>
            <a:off x="6378017" y="1597170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634017" y="1900728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576000" y="5049801"/>
            <a:ext cx="5040000" cy="389496"/>
            <a:chOff x="3394191" y="4632024"/>
            <a:chExt cx="5040000" cy="389496"/>
          </a:xfrm>
        </p:grpSpPr>
        <p:cxnSp>
          <p:nvCxnSpPr>
            <p:cNvPr id="10" name="Straight Connector 9"/>
            <p:cNvCxnSpPr>
              <a:cxnSpLocks noChangeAspect="1"/>
            </p:cNvCxnSpPr>
            <p:nvPr/>
          </p:nvCxnSpPr>
          <p:spPr>
            <a:xfrm>
              <a:off x="3394191" y="4833730"/>
              <a:ext cx="245746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 noChangeAspect="1"/>
            </p:cNvCxnSpPr>
            <p:nvPr/>
          </p:nvCxnSpPr>
          <p:spPr>
            <a:xfrm>
              <a:off x="3394191" y="5021520"/>
              <a:ext cx="50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 noChangeAspect="1"/>
            </p:cNvCxnSpPr>
            <p:nvPr/>
          </p:nvCxnSpPr>
          <p:spPr>
            <a:xfrm>
              <a:off x="6196208" y="4833730"/>
              <a:ext cx="2237983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>
              <a:off x="3394191" y="4632024"/>
              <a:ext cx="2457461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 noChangeAspect="1"/>
            </p:cNvCxnSpPr>
            <p:nvPr/>
          </p:nvCxnSpPr>
          <p:spPr>
            <a:xfrm>
              <a:off x="6196208" y="4632024"/>
              <a:ext cx="2237983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95408" y="746010"/>
            <a:ext cx="7601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 en </a:t>
            </a:r>
            <a:r>
              <a:rPr lang="en-US" sz="2400" dirty="0" err="1" smtClean="0"/>
              <a:t>een</a:t>
            </a:r>
            <a:r>
              <a:rPr lang="en-US" sz="2400" dirty="0" smtClean="0"/>
              <a:t> </a:t>
            </a:r>
            <a:r>
              <a:rPr lang="en-US" sz="2400" dirty="0" err="1" smtClean="0"/>
              <a:t>sequentie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34017" y="3269560"/>
            <a:ext cx="5040000" cy="193600"/>
            <a:chOff x="704000" y="3542459"/>
            <a:chExt cx="5040000" cy="193600"/>
          </a:xfrm>
        </p:grpSpPr>
        <p:cxnSp>
          <p:nvCxnSpPr>
            <p:cNvPr id="23" name="Straight Connector 22"/>
            <p:cNvCxnSpPr>
              <a:cxnSpLocks noChangeAspect="1"/>
            </p:cNvCxnSpPr>
            <p:nvPr/>
          </p:nvCxnSpPr>
          <p:spPr>
            <a:xfrm>
              <a:off x="704000" y="3542459"/>
              <a:ext cx="5040000" cy="0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 noChangeAspect="1"/>
            </p:cNvCxnSpPr>
            <p:nvPr/>
          </p:nvCxnSpPr>
          <p:spPr>
            <a:xfrm>
              <a:off x="704000" y="3736059"/>
              <a:ext cx="50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6378017" y="3256307"/>
            <a:ext cx="50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6378017" y="3463160"/>
            <a:ext cx="50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75231" y="2369062"/>
            <a:ext cx="5841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Similariteitsscore</a:t>
            </a:r>
            <a:r>
              <a:rPr lang="en-US" sz="2400" dirty="0" smtClean="0"/>
              <a:t> </a:t>
            </a:r>
            <a:r>
              <a:rPr lang="en-US" sz="2400" dirty="0" err="1" smtClean="0"/>
              <a:t>tussen</a:t>
            </a:r>
            <a:r>
              <a:rPr lang="en-US" sz="2400" dirty="0" smtClean="0"/>
              <a:t> twee </a:t>
            </a:r>
            <a:r>
              <a:rPr lang="en-US" sz="2400" dirty="0" err="1" smtClean="0"/>
              <a:t>alignementen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3407025" y="4032607"/>
            <a:ext cx="5377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Hoe </a:t>
            </a:r>
            <a:r>
              <a:rPr lang="en-US" sz="2400" dirty="0" err="1" smtClean="0"/>
              <a:t>omgaan</a:t>
            </a:r>
            <a:r>
              <a:rPr lang="en-US" sz="2400" dirty="0" smtClean="0"/>
              <a:t> met gaps in het </a:t>
            </a:r>
            <a:r>
              <a:rPr lang="en-US" sz="2400" dirty="0" err="1" smtClean="0"/>
              <a:t>alignement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853792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538" y="642937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Progressive multiple alignment</a:t>
            </a:r>
            <a:endParaRPr lang="en-US" sz="4000" b="1" dirty="0"/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242399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3237407" y="2052242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 noChangeAspect="1"/>
          </p:cNvCxnSpPr>
          <p:nvPr/>
        </p:nvCxnSpPr>
        <p:spPr>
          <a:xfrm>
            <a:off x="5376000" y="1917527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 noChangeAspect="1"/>
          </p:cNvCxnSpPr>
          <p:nvPr/>
        </p:nvCxnSpPr>
        <p:spPr>
          <a:xfrm>
            <a:off x="5376000" y="2052242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 noChangeAspect="1"/>
          </p:cNvCxnSpPr>
          <p:nvPr/>
        </p:nvCxnSpPr>
        <p:spPr>
          <a:xfrm>
            <a:off x="7502974" y="2052242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>
            <a:off x="7502974" y="1917527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>
            <a:off x="3237407" y="2361476"/>
            <a:ext cx="144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ChangeAspect="1"/>
          </p:cNvCxnSpPr>
          <p:nvPr/>
        </p:nvCxnSpPr>
        <p:spPr>
          <a:xfrm>
            <a:off x="5376000" y="2482938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 noChangeAspect="1"/>
          </p:cNvCxnSpPr>
          <p:nvPr/>
        </p:nvCxnSpPr>
        <p:spPr>
          <a:xfrm>
            <a:off x="5376000" y="2361476"/>
            <a:ext cx="144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 noChangeAspect="1"/>
          </p:cNvCxnSpPr>
          <p:nvPr/>
        </p:nvCxnSpPr>
        <p:spPr>
          <a:xfrm>
            <a:off x="3237407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Aspect="1"/>
          </p:cNvCxnSpPr>
          <p:nvPr/>
        </p:nvCxnSpPr>
        <p:spPr>
          <a:xfrm>
            <a:off x="7502974" y="2482938"/>
            <a:ext cx="144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 noChangeAspect="1"/>
          </p:cNvCxnSpPr>
          <p:nvPr/>
        </p:nvCxnSpPr>
        <p:spPr>
          <a:xfrm>
            <a:off x="7502974" y="2361476"/>
            <a:ext cx="144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560413" y="3454825"/>
            <a:ext cx="2122804" cy="2686651"/>
            <a:chOff x="1671111" y="3403310"/>
            <a:chExt cx="2122804" cy="2686651"/>
          </a:xfrm>
        </p:grpSpPr>
        <p:cxnSp>
          <p:nvCxnSpPr>
            <p:cNvPr id="37" name="Straight Connector 36"/>
            <p:cNvCxnSpPr>
              <a:cxnSpLocks noChangeAspect="1"/>
            </p:cNvCxnSpPr>
            <p:nvPr/>
          </p:nvCxnSpPr>
          <p:spPr>
            <a:xfrm rot="5400000">
              <a:off x="3060399" y="5369961"/>
              <a:ext cx="14400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 noChangeAspect="1"/>
            </p:cNvCxnSpPr>
            <p:nvPr/>
          </p:nvCxnSpPr>
          <p:spPr>
            <a:xfrm rot="5400000">
              <a:off x="2150436" y="5369961"/>
              <a:ext cx="14400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 noChangeAspect="1"/>
            </p:cNvCxnSpPr>
            <p:nvPr/>
          </p:nvCxnSpPr>
          <p:spPr>
            <a:xfrm rot="5400000">
              <a:off x="1474571" y="5369961"/>
              <a:ext cx="1440000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 noChangeAspect="1"/>
            </p:cNvCxnSpPr>
            <p:nvPr/>
          </p:nvCxnSpPr>
          <p:spPr>
            <a:xfrm rot="5400000">
              <a:off x="951111" y="5369961"/>
              <a:ext cx="144000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 rot="5400000" flipH="1">
              <a:off x="1759476" y="4061813"/>
              <a:ext cx="360000" cy="514581"/>
              <a:chOff x="1518587" y="563207"/>
              <a:chExt cx="360000" cy="1188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 rot="5400000" flipH="1">
              <a:off x="2951501" y="3656689"/>
              <a:ext cx="744106" cy="940723"/>
              <a:chOff x="1518587" y="563207"/>
              <a:chExt cx="360000" cy="11880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1871750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518587" y="1741616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 rot="5400000" flipH="1">
              <a:off x="2235084" y="3054010"/>
              <a:ext cx="752418" cy="1451017"/>
              <a:chOff x="1126170" y="563207"/>
              <a:chExt cx="752418" cy="11880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1861962" y="563207"/>
                <a:ext cx="0" cy="1188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518587" y="579832"/>
                <a:ext cx="3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5400000" flipH="1" flipV="1">
                <a:off x="1497583" y="1370203"/>
                <a:ext cx="9591" cy="7524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Straight Connector 64"/>
          <p:cNvCxnSpPr>
            <a:cxnSpLocks noChangeAspect="1"/>
          </p:cNvCxnSpPr>
          <p:nvPr/>
        </p:nvCxnSpPr>
        <p:spPr>
          <a:xfrm>
            <a:off x="6680711" y="4685334"/>
            <a:ext cx="360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cxnSpLocks noChangeAspect="1"/>
          </p:cNvCxnSpPr>
          <p:nvPr/>
        </p:nvCxnSpPr>
        <p:spPr>
          <a:xfrm>
            <a:off x="6680711" y="4550619"/>
            <a:ext cx="3600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 noChangeAspect="1"/>
          </p:cNvCxnSpPr>
          <p:nvPr/>
        </p:nvCxnSpPr>
        <p:spPr>
          <a:xfrm>
            <a:off x="6680711" y="4936931"/>
            <a:ext cx="36000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 noChangeAspect="1"/>
          </p:cNvCxnSpPr>
          <p:nvPr/>
        </p:nvCxnSpPr>
        <p:spPr>
          <a:xfrm>
            <a:off x="6680711" y="4815469"/>
            <a:ext cx="3600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998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6800" y="476767"/>
            <a:ext cx="10058400" cy="59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82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0163" y="189000"/>
            <a:ext cx="6451675" cy="64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357" y="116074"/>
            <a:ext cx="991673" cy="14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550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Peptide Mass Fingerprint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9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biology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11605" b="-11605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838200" y="5132173"/>
            <a:ext cx="10515600" cy="63431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="" xmlns:p14="http://schemas.microsoft.com/office/powerpoint/2010/main" val="13875267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fbeeldingsresultaat voor single nucleotide polymorphi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700809"/>
            <a:ext cx="12204700" cy="4914901"/>
          </a:xfrm>
          <a:prstGeom prst="rect">
            <a:avLst/>
          </a:prstGeom>
          <a:noFill/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609600" y="478000"/>
            <a:ext cx="10972800" cy="1066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</a:t>
            </a:r>
            <a:r>
              <a:rPr kumimoji="0" lang="nl-B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ingle </a:t>
            </a:r>
            <a:r>
              <a:rPr kumimoji="0" lang="nl-BE" sz="44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r>
              <a:rPr kumimoji="0" lang="nl-BE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ucleotide</a:t>
            </a:r>
            <a:r>
              <a:rPr kumimoji="0" lang="nl-B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nl-BE" sz="44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</a:t>
            </a:r>
            <a:r>
              <a:rPr kumimoji="0" lang="nl-BE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olymorphisms</a:t>
            </a:r>
            <a:r>
              <a:rPr kumimoji="0" lang="nl-BE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nl-BE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peptide mass fingerpri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563" y="890214"/>
            <a:ext cx="9421928" cy="52867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98302" y="842795"/>
            <a:ext cx="9195397" cy="5172411"/>
          </a:xfrm>
        </p:spPr>
      </p:pic>
    </p:spTree>
    <p:extLst>
      <p:ext uri="{BB962C8B-B14F-4D97-AF65-F5344CB8AC3E}">
        <p14:creationId xmlns:p14="http://schemas.microsoft.com/office/powerpoint/2010/main" xmlns="" val="19790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7106" y="604536"/>
            <a:ext cx="9517788" cy="5648929"/>
          </a:xfrm>
        </p:spPr>
      </p:pic>
    </p:spTree>
    <p:extLst>
      <p:ext uri="{BB962C8B-B14F-4D97-AF65-F5344CB8AC3E}">
        <p14:creationId xmlns:p14="http://schemas.microsoft.com/office/powerpoint/2010/main" xmlns="" val="18183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/>
          <p:nvPr/>
        </p:nvGrpSpPr>
        <p:grpSpPr>
          <a:xfrm>
            <a:off x="1428000" y="1534027"/>
            <a:ext cx="2160000" cy="2160000"/>
            <a:chOff x="910478" y="978263"/>
            <a:chExt cx="2160000" cy="2160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3345"/>
            <a:stretch/>
          </p:blipFill>
          <p:spPr>
            <a:xfrm>
              <a:off x="1462087" y="1338263"/>
              <a:ext cx="240507" cy="72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757358" y="1495425"/>
              <a:ext cx="233120" cy="720000"/>
            </a:xfrm>
            <a:prstGeom prst="rect">
              <a:avLst/>
            </a:prstGeom>
          </p:spPr>
        </p:pic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910478" y="97826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162594" y="122677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5016000" y="1534027"/>
            <a:ext cx="2160000" cy="2160000"/>
            <a:chOff x="3563895" y="578213"/>
            <a:chExt cx="2160000" cy="21600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53345"/>
            <a:stretch/>
          </p:blipFill>
          <p:spPr>
            <a:xfrm>
              <a:off x="4115504" y="938213"/>
              <a:ext cx="240507" cy="720000"/>
            </a:xfrm>
            <a:prstGeom prst="rect">
              <a:avLst/>
            </a:prstGeom>
          </p:spPr>
        </p:pic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3563895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16011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8604000" y="1534027"/>
            <a:ext cx="2160000" cy="2160000"/>
            <a:chOff x="8782891" y="578213"/>
            <a:chExt cx="2160000" cy="21600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29771" y="1095375"/>
              <a:ext cx="233120" cy="720000"/>
            </a:xfrm>
            <a:prstGeom prst="rect">
              <a:avLst/>
            </a:prstGeom>
          </p:spPr>
        </p:pic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8782891" y="578213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9035007" y="826725"/>
              <a:ext cx="1080000" cy="1080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3345"/>
          <a:stretch/>
        </p:blipFill>
        <p:spPr>
          <a:xfrm flipH="1">
            <a:off x="5863776" y="1962539"/>
            <a:ext cx="240507" cy="72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9162996" y="1894027"/>
            <a:ext cx="233120" cy="72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034120" y="3704449"/>
            <a:ext cx="94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A’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5645396" y="3704449"/>
            <a:ext cx="82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A A</a:t>
            </a:r>
            <a:endParaRPr lang="en-US" sz="3600" dirty="0"/>
          </a:p>
        </p:txBody>
      </p:sp>
      <p:sp>
        <p:nvSpPr>
          <p:cNvPr id="32" name="TextBox 31"/>
          <p:cNvSpPr txBox="1"/>
          <p:nvPr/>
        </p:nvSpPr>
        <p:spPr>
          <a:xfrm>
            <a:off x="9171648" y="3704449"/>
            <a:ext cx="1024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smtClean="0"/>
              <a:t>A’ </a:t>
            </a:r>
            <a:r>
              <a:rPr lang="en-US" sz="3600" dirty="0" smtClean="0"/>
              <a:t>A’</a:t>
            </a:r>
            <a:endParaRPr lang="en-US" sz="3600" dirty="0"/>
          </a:p>
        </p:txBody>
      </p:sp>
      <p:sp>
        <p:nvSpPr>
          <p:cNvPr id="26" name="Tekstvak 25"/>
          <p:cNvSpPr txBox="1"/>
          <p:nvPr/>
        </p:nvSpPr>
        <p:spPr>
          <a:xfrm>
            <a:off x="1277025" y="4792717"/>
            <a:ext cx="924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200" dirty="0" err="1" smtClean="0"/>
              <a:t>Heterozygoot</a:t>
            </a:r>
            <a:endParaRPr lang="nl-BE" sz="3200" dirty="0"/>
          </a:p>
        </p:txBody>
      </p:sp>
      <p:sp>
        <p:nvSpPr>
          <p:cNvPr id="27" name="Tekstvak 26"/>
          <p:cNvSpPr txBox="1"/>
          <p:nvPr/>
        </p:nvSpPr>
        <p:spPr>
          <a:xfrm>
            <a:off x="4747463" y="4771691"/>
            <a:ext cx="2898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200" dirty="0" err="1" smtClean="0"/>
              <a:t>Homozygoot</a:t>
            </a:r>
            <a:endParaRPr lang="nl-BE" sz="3200" dirty="0" smtClean="0"/>
          </a:p>
          <a:p>
            <a:pPr algn="ctr"/>
            <a:r>
              <a:rPr lang="nl-BE" sz="3200" dirty="0" smtClean="0"/>
              <a:t>Voor A</a:t>
            </a:r>
            <a:endParaRPr lang="nl-BE" sz="3200" dirty="0"/>
          </a:p>
        </p:txBody>
      </p:sp>
      <p:sp>
        <p:nvSpPr>
          <p:cNvPr id="33" name="Rechthoek 32"/>
          <p:cNvSpPr/>
          <p:nvPr/>
        </p:nvSpPr>
        <p:spPr>
          <a:xfrm>
            <a:off x="8604000" y="4750644"/>
            <a:ext cx="22980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BE" sz="3200" dirty="0" err="1" smtClean="0"/>
              <a:t>Homozygoot</a:t>
            </a:r>
            <a:endParaRPr lang="nl-BE" sz="3200" dirty="0" smtClean="0"/>
          </a:p>
          <a:p>
            <a:pPr algn="ctr"/>
            <a:r>
              <a:rPr lang="nl-BE" sz="3200" dirty="0" smtClean="0"/>
              <a:t>Voor A’</a:t>
            </a:r>
          </a:p>
        </p:txBody>
      </p:sp>
    </p:spTree>
    <p:extLst>
      <p:ext uri="{BB962C8B-B14F-4D97-AF65-F5344CB8AC3E}">
        <p14:creationId xmlns:p14="http://schemas.microsoft.com/office/powerpoint/2010/main" xmlns="" val="5567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Pairwise sequence alignments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2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3639" y="1989000"/>
            <a:ext cx="432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61177" y="1989000"/>
            <a:ext cx="3868202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361" y="1895828"/>
            <a:ext cx="3118556" cy="30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31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46765" y="668364"/>
            <a:ext cx="2875852" cy="1169550"/>
            <a:chOff x="1917821" y="1264109"/>
            <a:chExt cx="2875852" cy="1169550"/>
          </a:xfrm>
        </p:grpSpPr>
        <p:sp>
          <p:nvSpPr>
            <p:cNvPr id="4" name="TextBox 3"/>
            <p:cNvSpPr txBox="1"/>
            <p:nvPr/>
          </p:nvSpPr>
          <p:spPr>
            <a:xfrm>
              <a:off x="1917821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17821" y="1848884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4691" y="1837914"/>
            <a:ext cx="1440000" cy="144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169382" y="668364"/>
            <a:ext cx="2875852" cy="1169550"/>
            <a:chOff x="7854256" y="1264109"/>
            <a:chExt cx="2875852" cy="1169550"/>
          </a:xfrm>
        </p:grpSpPr>
        <p:sp>
          <p:nvSpPr>
            <p:cNvPr id="7" name="TextBox 6"/>
            <p:cNvSpPr txBox="1"/>
            <p:nvPr/>
          </p:nvSpPr>
          <p:spPr>
            <a:xfrm>
              <a:off x="7854256" y="1264109"/>
              <a:ext cx="2875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ACTGATCGATGG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4256" y="1848884"/>
              <a:ext cx="2829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TGCCGATCGCTA</a:t>
              </a:r>
              <a:endParaRPr lang="en-US" sz="32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7308" y="1837914"/>
            <a:ext cx="1440000" cy="14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54218" y="3962398"/>
            <a:ext cx="5683564" cy="1169550"/>
            <a:chOff x="2836981" y="4572000"/>
            <a:chExt cx="5683564" cy="1169550"/>
          </a:xfrm>
        </p:grpSpPr>
        <p:sp>
          <p:nvSpPr>
            <p:cNvPr id="15" name="TextBox 14"/>
            <p:cNvSpPr txBox="1"/>
            <p:nvPr/>
          </p:nvSpPr>
          <p:spPr>
            <a:xfrm>
              <a:off x="2923309" y="4572000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ACTGATACTGATCGATGGCGATGG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36981" y="5156775"/>
              <a:ext cx="5597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smtClean="0"/>
                <a:t>TGCCGAACTGATCGATGGTCGCTA </a:t>
              </a:r>
              <a:endParaRPr lang="en-US" sz="32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96691" y="3962398"/>
            <a:ext cx="2660073" cy="1169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488873" y="5231657"/>
            <a:ext cx="3300581" cy="1440000"/>
            <a:chOff x="4586727" y="2709000"/>
            <a:chExt cx="3300581" cy="14400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86727" y="2709000"/>
              <a:ext cx="1440000" cy="144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47308" y="2709000"/>
              <a:ext cx="1440000" cy="144000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686273" y="5597714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14427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32952" y="3075057"/>
            <a:ext cx="726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VS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377" y="0"/>
            <a:ext cx="518118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9442" y="14288"/>
            <a:ext cx="5236846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5045" y="30750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xmlns="" val="2433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 noChangeAspect="1"/>
          </p:cNvCxnSpPr>
          <p:nvPr/>
        </p:nvCxnSpPr>
        <p:spPr>
          <a:xfrm>
            <a:off x="3576000" y="2574128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45568" y="2574128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/>
              <a:t>C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9" name="Straight Connector 8"/>
          <p:cNvCxnSpPr>
            <a:cxnSpLocks noChangeAspect="1"/>
          </p:cNvCxnSpPr>
          <p:nvPr/>
        </p:nvCxnSpPr>
        <p:spPr>
          <a:xfrm>
            <a:off x="3576000" y="4283872"/>
            <a:ext cx="5040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45567" y="3699097"/>
            <a:ext cx="6900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B050"/>
                </a:solidFill>
              </a:rPr>
              <a:t>T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70C0"/>
                </a:solidFill>
              </a:rPr>
              <a:t>G  </a:t>
            </a: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sz="3200" dirty="0" smtClean="0"/>
              <a:t>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>
                <a:solidFill>
                  <a:srgbClr val="00B050"/>
                </a:solidFill>
              </a:rPr>
              <a:t>T  T  </a:t>
            </a:r>
            <a:r>
              <a:rPr lang="en-US" sz="3200" dirty="0" smtClean="0">
                <a:solidFill>
                  <a:srgbClr val="FF0000"/>
                </a:solidFill>
              </a:rPr>
              <a:t>A  </a:t>
            </a:r>
            <a:r>
              <a:rPr lang="en-US" sz="3200" dirty="0" smtClean="0"/>
              <a:t>C</a:t>
            </a:r>
            <a:r>
              <a:rPr lang="en-US" sz="3200" dirty="0" smtClean="0">
                <a:solidFill>
                  <a:srgbClr val="FF0000"/>
                </a:solidFill>
              </a:rPr>
              <a:t>  A  </a:t>
            </a:r>
            <a:r>
              <a:rPr lang="en-US" sz="3200" dirty="0" smtClean="0">
                <a:solidFill>
                  <a:srgbClr val="00B050"/>
                </a:solidFill>
              </a:rPr>
              <a:t>T</a:t>
            </a:r>
            <a:endParaRPr lang="en-US" sz="3200" dirty="0">
              <a:solidFill>
                <a:srgbClr val="00B05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4763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2433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820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1588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1502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76975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86550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10412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39087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62949" y="3177000"/>
            <a:ext cx="0" cy="504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1823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027810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445167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484472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718497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6097564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6490022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7727305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8119763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39" name="TextBox 38"/>
          <p:cNvSpPr txBox="1"/>
          <p:nvPr/>
        </p:nvSpPr>
        <p:spPr>
          <a:xfrm>
            <a:off x="6852938" y="1746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5210706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-1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7209214" y="1746071"/>
            <a:ext cx="51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8905277" y="174607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 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152412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01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0" grpId="0"/>
          <p:bldP spid="25" grpId="0"/>
          <p:bldP spid="27" grpId="0"/>
          <p:bldP spid="28" grpId="0"/>
          <p:bldP spid="29" grpId="0"/>
          <p:bldP spid="30" grpId="0"/>
          <p:bldP spid="31" grpId="0"/>
          <p:bldP spid="32" grpId="0"/>
          <p:bldP spid="33" grpId="0"/>
          <p:bldP spid="34" grpId="0"/>
          <p:bldP spid="39" grpId="0"/>
          <p:bldP spid="40" grpId="1"/>
          <p:bldP spid="41" grpId="0"/>
          <p:bldP spid="42" grpId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189</Words>
  <Application>Microsoft Office PowerPoint</Application>
  <PresentationFormat>Aangepast</PresentationFormat>
  <Paragraphs>69</Paragraphs>
  <Slides>32</Slides>
  <Notes>3</Notes>
  <HiddenSlides>1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3" baseType="lpstr">
      <vt:lpstr>Office Theme</vt:lpstr>
      <vt:lpstr>BioCluedo</vt:lpstr>
      <vt:lpstr>Genotype =&gt; phenotype</vt:lpstr>
      <vt:lpstr>Dia 3</vt:lpstr>
      <vt:lpstr>Dia 4</vt:lpstr>
      <vt:lpstr>Pairwise sequence alignments</vt:lpstr>
      <vt:lpstr>Dia 6</vt:lpstr>
      <vt:lpstr>Dia 7</vt:lpstr>
      <vt:lpstr>Dia 8</vt:lpstr>
      <vt:lpstr>Dia 9</vt:lpstr>
      <vt:lpstr>Dia 10</vt:lpstr>
      <vt:lpstr>Dia 11</vt:lpstr>
      <vt:lpstr>Dia 12</vt:lpstr>
      <vt:lpstr>BLAST</vt:lpstr>
      <vt:lpstr>Pairwise Sequence Alignment</vt:lpstr>
      <vt:lpstr>Dia 15</vt:lpstr>
      <vt:lpstr>BLAST</vt:lpstr>
      <vt:lpstr>BLAST</vt:lpstr>
      <vt:lpstr>BLAST</vt:lpstr>
      <vt:lpstr>BLAST</vt:lpstr>
      <vt:lpstr>BLAST</vt:lpstr>
      <vt:lpstr>BLAST</vt:lpstr>
      <vt:lpstr>Multiple sequence alignments</vt:lpstr>
      <vt:lpstr>Dia 23</vt:lpstr>
      <vt:lpstr>Dia 24</vt:lpstr>
      <vt:lpstr>Dia 25</vt:lpstr>
      <vt:lpstr>Dia 26</vt:lpstr>
      <vt:lpstr>Dia 27</vt:lpstr>
      <vt:lpstr>Peptide Mass Fingerprint</vt:lpstr>
      <vt:lpstr>Molecular biology</vt:lpstr>
      <vt:lpstr>Dia 30</vt:lpstr>
      <vt:lpstr>Dia 31</vt:lpstr>
      <vt:lpstr>Dia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Pairwise alignments</dc:title>
  <dc:creator>De Neuter Nicolas</dc:creator>
  <cp:lastModifiedBy>sofie gielis</cp:lastModifiedBy>
  <cp:revision>224</cp:revision>
  <dcterms:created xsi:type="dcterms:W3CDTF">2016-04-13T08:45:46Z</dcterms:created>
  <dcterms:modified xsi:type="dcterms:W3CDTF">2018-02-05T10:55:47Z</dcterms:modified>
</cp:coreProperties>
</file>